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8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EBFC0-68DD-4E8B-A4A3-39D58C2669F7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3E66D-3D20-4226-8BE4-38579FD91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D357F-0262-E260-B55F-7C9255E0D4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A9BA77-49FF-BB7A-C36E-BCE59F00BF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6DBDB-1290-4977-4A43-F510D3764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3BEBD-AF32-955E-9B38-A35B999A2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5D55F-38E5-864D-B0C5-E8C2CF924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08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6FF0F-3D8E-7B70-03B9-106AA5DB7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8B54E6-A6E2-8335-440A-A0A3A164A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8FBED-B97C-6233-0B80-D07F80A78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4F879-0CBC-F0D1-BE5F-D4282F08B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7D255-58FB-A92C-8189-0978DAD8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3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C6A8EA-2AD1-7184-8CBE-2AF766620D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652EC1-F5AB-EFD3-CC7A-ED1542F56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C68DD-7D6C-A9E8-4656-4E63EA605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6BA7-0743-0E2D-3503-DBBC2F43B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315EC-1EAA-7A32-F4D3-8CDA2450C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47092-EB74-BBDD-D948-A31029C2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60DA-AAA7-3D44-1031-4AFAE25B0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BB0A1-C84E-9350-B6F7-5A0316B4A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8E27C-A340-68A5-F4E7-6AEA0D186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68B727-C5A0-8D0F-21E0-EAD15ADA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13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592A5-EC42-525B-4965-364455623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C0CEF-4943-691A-58B4-3F10E426C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9E74C-C867-CD39-A981-F17382F7C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CC3DF-EC1D-64A6-3570-F32D57E59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0442A-49AF-AD05-5121-0D376A876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1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D9DC-28FA-5999-4B30-935B335A8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9381F-063D-CF4E-E9B4-8A466CDC0D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F5037-705C-7638-425C-EC8CE08D1D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807F0-1027-AA96-B23A-5B3630E6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6F2C8-F755-CBBB-5573-F1A28DAC0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EE4F73-E7E3-D921-B5CB-6836517DB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07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F763-1645-EE72-CC03-5F483FE18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2B7F3B-B906-C269-9C58-A8B9CC8F8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6E5D98-FB93-E68B-C0CA-061DC941A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5D8332-8CD3-949E-E168-17AA6CEC7A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9DD177-11B6-2383-6F9C-BAC239E6D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81272F-1805-BEB8-4C47-65830DCC9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F88F81-7D92-15B8-AAEF-C21122519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C8F55-DA47-6901-96BD-CB823F63D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81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4A1C9-8499-1B9A-43D0-591CC5B8D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48368-7501-BA62-2B91-7D207775D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673690-D6DD-5AE0-D776-23F633428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EF2234-C324-702F-23CF-44359127A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03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8B240A-C9A6-D752-0912-B7C7E58B4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0FDCF6-0792-C5B1-791B-5A9B32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3994C-5DAC-DAB7-D1B3-67750234B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73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59913-64C9-5BC3-039C-40D298C3B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6D965-12C7-86E7-FC6A-E7C45DEE9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2046DE-7837-DBD9-AFB7-56CFB1DD0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AB1F8-480C-3A88-B312-870AD691B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ACF0EF-8837-E894-8C6F-FEA05BB0B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4115EF-0E59-92C8-B8DB-61F27710E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1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46D92-4519-B38A-2C6C-FC319B3D6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EFF645-0741-BADB-D8D4-54C570547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594D2-99A5-60C2-5EA3-0EDB2902F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F93130-ADC9-CDED-961F-526D36E82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8E2A7D-C0B6-FD5C-35F4-F6F320421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6F36AD-5E57-D1BC-9691-2C53D5AC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3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748AC0-2A58-025E-7FFD-5C20CBDC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7939E0-3E64-93E8-7384-270DFC04A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10B44-58AC-FFA3-C84B-97B42ADDF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F5FC14-ACCE-4182-9947-3505A221C519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2A80E-D0F9-92A3-C90A-0A849E586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8931B-84D1-5083-0EF5-DB1150B8A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4302B-30E9-4781-9133-3E3A80DC65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60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BBEF6-D07F-F9CA-747F-6BC7F7F14B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Structure Accounts and investments in </a:t>
            </a:r>
            <a:r>
              <a:rPr lang="en-US" dirty="0" err="1"/>
              <a:t>Smartoffice</a:t>
            </a:r>
            <a:r>
              <a:rPr lang="en-US" dirty="0"/>
              <a:t>  09/24/25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CD3DDC-D291-1656-D074-EB8F9A7054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Thought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057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F37CAA-70FD-0622-9B36-6F8A87BD302E}"/>
              </a:ext>
            </a:extLst>
          </p:cNvPr>
          <p:cNvSpPr/>
          <p:nvPr/>
        </p:nvSpPr>
        <p:spPr>
          <a:xfrm>
            <a:off x="3658797" y="1209882"/>
            <a:ext cx="4193240" cy="78282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Is it, (</a:t>
            </a:r>
            <a:r>
              <a:rPr lang="en-US" sz="1400" b="1" dirty="0">
                <a:solidFill>
                  <a:schemeClr val="tx1"/>
                </a:solidFill>
              </a:rPr>
              <a:t>Q</a:t>
            </a:r>
            <a:r>
              <a:rPr lang="en-US" sz="1400" dirty="0">
                <a:solidFill>
                  <a:schemeClr val="tx1"/>
                </a:solidFill>
              </a:rPr>
              <a:t> or </a:t>
            </a:r>
            <a:r>
              <a:rPr lang="en-US" sz="1400" b="1" dirty="0">
                <a:solidFill>
                  <a:schemeClr val="tx1"/>
                </a:solidFill>
              </a:rPr>
              <a:t>NQ)</a:t>
            </a:r>
            <a:r>
              <a:rPr lang="en-US" sz="1400" dirty="0">
                <a:solidFill>
                  <a:schemeClr val="tx1"/>
                </a:solidFill>
              </a:rPr>
              <a:t>? Does the correct account </a:t>
            </a:r>
            <a:r>
              <a:rPr lang="en-US" sz="1400" b="1" u="sng" dirty="0">
                <a:solidFill>
                  <a:srgbClr val="C00000"/>
                </a:solidFill>
              </a:rPr>
              <a:t>type</a:t>
            </a:r>
            <a:r>
              <a:rPr lang="en-US" sz="1400" dirty="0">
                <a:solidFill>
                  <a:schemeClr val="tx1"/>
                </a:solidFill>
              </a:rPr>
              <a:t> currently exist?  </a:t>
            </a:r>
            <a:r>
              <a:rPr lang="en-US" sz="1400" i="1" u="sng" dirty="0">
                <a:solidFill>
                  <a:schemeClr val="tx1"/>
                </a:solidFill>
              </a:rPr>
              <a:t>Where is the investment to be held</a:t>
            </a:r>
            <a:r>
              <a:rPr lang="en-US" sz="1400" i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CF2847A-6718-7B9A-B673-57702D3EF9BA}"/>
              </a:ext>
            </a:extLst>
          </p:cNvPr>
          <p:cNvSpPr/>
          <p:nvPr/>
        </p:nvSpPr>
        <p:spPr>
          <a:xfrm>
            <a:off x="405517" y="151075"/>
            <a:ext cx="2647784" cy="6679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 dirty="0">
                <a:solidFill>
                  <a:schemeClr val="tx1"/>
                </a:solidFill>
              </a:rPr>
              <a:t>(Q)</a:t>
            </a:r>
            <a:r>
              <a:rPr lang="en-US" sz="1400" dirty="0">
                <a:solidFill>
                  <a:schemeClr val="tx1"/>
                </a:solidFill>
              </a:rPr>
              <a:t>, account </a:t>
            </a:r>
            <a:r>
              <a:rPr lang="en-US" sz="1400" b="1" u="sng" dirty="0">
                <a:solidFill>
                  <a:srgbClr val="C00000"/>
                </a:solidFill>
              </a:rPr>
              <a:t>types</a:t>
            </a:r>
            <a:r>
              <a:rPr lang="en-US" sz="1400" dirty="0">
                <a:solidFill>
                  <a:schemeClr val="tx1"/>
                </a:solidFill>
              </a:rPr>
              <a:t>? </a:t>
            </a:r>
            <a:r>
              <a:rPr lang="en-US" sz="1400" i="1" dirty="0">
                <a:solidFill>
                  <a:schemeClr val="tx1"/>
                </a:solidFill>
              </a:rPr>
              <a:t>Where is it being held?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8C40B04-7D8B-461B-C973-D3282A2092AD}"/>
              </a:ext>
            </a:extLst>
          </p:cNvPr>
          <p:cNvSpPr/>
          <p:nvPr/>
        </p:nvSpPr>
        <p:spPr>
          <a:xfrm>
            <a:off x="8552936" y="138463"/>
            <a:ext cx="2647784" cy="76751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 dirty="0">
                <a:solidFill>
                  <a:schemeClr val="tx1"/>
                </a:solidFill>
              </a:rPr>
              <a:t>(NQ)</a:t>
            </a:r>
            <a:r>
              <a:rPr lang="en-US" sz="1400" dirty="0">
                <a:solidFill>
                  <a:schemeClr val="tx1"/>
                </a:solidFill>
              </a:rPr>
              <a:t>, account </a:t>
            </a:r>
            <a:r>
              <a:rPr lang="en-US" sz="1400" b="1" u="sng" dirty="0">
                <a:solidFill>
                  <a:srgbClr val="C00000"/>
                </a:solidFill>
              </a:rPr>
              <a:t>types</a:t>
            </a:r>
            <a:r>
              <a:rPr lang="en-US" sz="1400" dirty="0">
                <a:solidFill>
                  <a:schemeClr val="tx1"/>
                </a:solidFill>
              </a:rPr>
              <a:t>? </a:t>
            </a:r>
            <a:r>
              <a:rPr lang="en-US" sz="1400" i="1" dirty="0">
                <a:solidFill>
                  <a:schemeClr val="tx1"/>
                </a:solidFill>
              </a:rPr>
              <a:t>Where is it being held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0282EB72-B1C3-49AF-F069-34CADB4C74E2}"/>
              </a:ext>
            </a:extLst>
          </p:cNvPr>
          <p:cNvSpPr/>
          <p:nvPr/>
        </p:nvSpPr>
        <p:spPr>
          <a:xfrm>
            <a:off x="484854" y="874224"/>
            <a:ext cx="1447136" cy="2091193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</a:rPr>
              <a:t>Traditional IRA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Traditional IRA –Alt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Rollover IRA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Rollover IRA-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Beneficiary IRA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Beneficiary IRA-Alt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Simple IRA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Simple IRA-Alt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SEP IRA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SEP IRA-Alt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Roth IRA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Roth IRA- Alt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146C69B0-69CA-5C3A-FD2C-2ED094985980}"/>
              </a:ext>
            </a:extLst>
          </p:cNvPr>
          <p:cNvSpPr/>
          <p:nvPr/>
        </p:nvSpPr>
        <p:spPr>
          <a:xfrm>
            <a:off x="9624593" y="985951"/>
            <a:ext cx="2003729" cy="5629524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</a:rPr>
              <a:t>Bank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Bank-Alt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C Corporation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C Corporation –Alt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Community Property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Community Property –Alt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Conservatorship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Conservatorship-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Custodial (UTMA/UGMA)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Custodial (UTMA/UGMA)-ALT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Estate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Estate-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Foundation-Foundation-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Guardianship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Guardianship-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Individual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Individual-ALT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Investment Club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Investment Club-ALT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Joint Tenants by Entirety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Joint Tenants by Entirety-ALT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JTTEN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JTEN-ALT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JTWROS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JTWROS-ALT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Limited Liability Company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Limited Liability Company-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Non-Corporate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Non- Corporate-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Non-Profit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Non-Profit-ALT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Partnership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Partnership-ALT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Pension/ Profit Sharing Plan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Pension/ Profit Sharing Plan-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S Corporation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S Corporation- 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Sole Proprietorship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Sole Proprietorship-ALT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Trust</a:t>
            </a:r>
          </a:p>
          <a:p>
            <a:r>
              <a:rPr lang="en-US" sz="900" b="1" dirty="0">
                <a:solidFill>
                  <a:schemeClr val="tx1"/>
                </a:solidFill>
              </a:rPr>
              <a:t>Trust-ALT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78F993D-50A3-C61A-63B9-9D7AFDDA7DEE}"/>
              </a:ext>
            </a:extLst>
          </p:cNvPr>
          <p:cNvCxnSpPr>
            <a:cxnSpLocks/>
          </p:cNvCxnSpPr>
          <p:nvPr/>
        </p:nvCxnSpPr>
        <p:spPr>
          <a:xfrm flipH="1" flipV="1">
            <a:off x="2696901" y="761793"/>
            <a:ext cx="885925" cy="4756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C619F9-1ACE-E7AC-939E-EC229B70D262}"/>
              </a:ext>
            </a:extLst>
          </p:cNvPr>
          <p:cNvCxnSpPr>
            <a:cxnSpLocks/>
          </p:cNvCxnSpPr>
          <p:nvPr/>
        </p:nvCxnSpPr>
        <p:spPr>
          <a:xfrm flipV="1">
            <a:off x="7842029" y="761793"/>
            <a:ext cx="851897" cy="4634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7C11DF6-9FE3-2070-DC6E-BA8E46E7DC4E}"/>
              </a:ext>
            </a:extLst>
          </p:cNvPr>
          <p:cNvSpPr/>
          <p:nvPr/>
        </p:nvSpPr>
        <p:spPr>
          <a:xfrm>
            <a:off x="3801221" y="2182641"/>
            <a:ext cx="3830076" cy="187517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i="1" u="sng" dirty="0">
                <a:solidFill>
                  <a:schemeClr val="tx1"/>
                </a:solidFill>
              </a:rPr>
              <a:t>Account </a:t>
            </a:r>
            <a:r>
              <a:rPr lang="en-US" sz="1400" b="1" i="1" u="sng" dirty="0">
                <a:solidFill>
                  <a:srgbClr val="C00000"/>
                </a:solidFill>
              </a:rPr>
              <a:t>type</a:t>
            </a:r>
            <a:r>
              <a:rPr lang="en-US" sz="1400" i="1" u="sng" dirty="0">
                <a:solidFill>
                  <a:schemeClr val="tx1"/>
                </a:solidFill>
              </a:rPr>
              <a:t>= (</a:t>
            </a:r>
            <a:r>
              <a:rPr lang="en-US" sz="1400" b="1" i="1" u="sng" dirty="0">
                <a:solidFill>
                  <a:schemeClr val="tx1"/>
                </a:solidFill>
              </a:rPr>
              <a:t>Q </a:t>
            </a:r>
            <a:r>
              <a:rPr lang="en-US" sz="1400" i="1" u="sng" dirty="0">
                <a:solidFill>
                  <a:schemeClr val="tx1"/>
                </a:solidFill>
              </a:rPr>
              <a:t>or </a:t>
            </a:r>
            <a:r>
              <a:rPr lang="en-US" sz="1400" b="1" i="1" u="sng" dirty="0">
                <a:solidFill>
                  <a:schemeClr val="tx1"/>
                </a:solidFill>
              </a:rPr>
              <a:t>NQ</a:t>
            </a:r>
            <a:r>
              <a:rPr lang="en-US" sz="1400" i="1" u="sng" dirty="0">
                <a:solidFill>
                  <a:schemeClr val="tx1"/>
                </a:solidFill>
              </a:rPr>
              <a:t>) </a:t>
            </a:r>
            <a:r>
              <a:rPr lang="en-US" sz="1400" b="1" i="1" u="sng" dirty="0">
                <a:solidFill>
                  <a:schemeClr val="tx1"/>
                </a:solidFill>
              </a:rPr>
              <a:t>+</a:t>
            </a:r>
            <a:r>
              <a:rPr lang="en-US" sz="1400" i="1" u="sng" dirty="0">
                <a:solidFill>
                  <a:schemeClr val="tx1"/>
                </a:solidFill>
              </a:rPr>
              <a:t> </a:t>
            </a:r>
            <a:r>
              <a:rPr lang="en-US" sz="1400" b="1" i="1" u="sng" dirty="0">
                <a:solidFill>
                  <a:schemeClr val="tx1"/>
                </a:solidFill>
              </a:rPr>
              <a:t>one</a:t>
            </a:r>
            <a:r>
              <a:rPr lang="en-US" sz="1400" i="1" u="sng" dirty="0">
                <a:solidFill>
                  <a:schemeClr val="tx1"/>
                </a:solidFill>
              </a:rPr>
              <a:t> </a:t>
            </a:r>
            <a:r>
              <a:rPr lang="en-US" sz="1400" b="1" i="1" u="sng" dirty="0">
                <a:solidFill>
                  <a:schemeClr val="tx1"/>
                </a:solidFill>
              </a:rPr>
              <a:t>from below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(?where is it being held?)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</a:rPr>
              <a:t>Custodial account</a:t>
            </a:r>
            <a:r>
              <a:rPr lang="en-US" sz="1100" dirty="0">
                <a:solidFill>
                  <a:schemeClr val="tx1"/>
                </a:solidFill>
              </a:rPr>
              <a:t>             (CNB, First Trust, etc..)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</a:rPr>
              <a:t>3</a:t>
            </a:r>
            <a:r>
              <a:rPr lang="en-US" sz="1100" b="1" baseline="30000" dirty="0">
                <a:solidFill>
                  <a:schemeClr val="tx1"/>
                </a:solidFill>
              </a:rPr>
              <a:t>rd</a:t>
            </a:r>
            <a:r>
              <a:rPr lang="en-US" sz="1100" b="1" dirty="0">
                <a:solidFill>
                  <a:schemeClr val="tx1"/>
                </a:solidFill>
              </a:rPr>
              <a:t> Party RIA account </a:t>
            </a:r>
            <a:r>
              <a:rPr lang="en-US" sz="1100" dirty="0">
                <a:solidFill>
                  <a:schemeClr val="tx1"/>
                </a:solidFill>
              </a:rPr>
              <a:t>       ( Freedom, SEI, Orion, etc..)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</a:rPr>
              <a:t>Direct Held MF’s                 </a:t>
            </a:r>
            <a:r>
              <a:rPr lang="en-US" sz="1100" dirty="0">
                <a:solidFill>
                  <a:schemeClr val="tx1"/>
                </a:solidFill>
              </a:rPr>
              <a:t>(American Funds, etc..)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</a:rPr>
              <a:t>Brokerage account             </a:t>
            </a:r>
            <a:r>
              <a:rPr lang="en-US" sz="1100" dirty="0">
                <a:solidFill>
                  <a:schemeClr val="tx1"/>
                </a:solidFill>
              </a:rPr>
              <a:t>(HTS, TradePMR, etc..)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</a:rPr>
              <a:t>Alternative Account           </a:t>
            </a:r>
            <a:r>
              <a:rPr lang="en-US" sz="1100" dirty="0">
                <a:solidFill>
                  <a:schemeClr val="tx1"/>
                </a:solidFill>
              </a:rPr>
              <a:t>(PP, CEIF, REG A+, REIT, etc..)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</a:rPr>
              <a:t>Fixed Annuities* &amp; Non-Variable Life Insurance*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tx1"/>
                </a:solidFill>
              </a:rPr>
              <a:t>Variable Annuity/ Variable Life Insurance</a:t>
            </a:r>
          </a:p>
          <a:p>
            <a:r>
              <a:rPr lang="en-US" sz="1100" dirty="0">
                <a:solidFill>
                  <a:schemeClr val="tx1"/>
                </a:solidFill>
              </a:rPr>
              <a:t>	</a:t>
            </a:r>
            <a:r>
              <a:rPr lang="en-US" sz="900" dirty="0">
                <a:solidFill>
                  <a:schemeClr val="tx1"/>
                </a:solidFill>
              </a:rPr>
              <a:t>(* in particular Allianz products)</a:t>
            </a:r>
            <a:endParaRPr lang="en-US" sz="11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u="sng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808E62E-0121-3F54-FBA2-1424F27CB808}"/>
              </a:ext>
            </a:extLst>
          </p:cNvPr>
          <p:cNvSpPr/>
          <p:nvPr/>
        </p:nvSpPr>
        <p:spPr>
          <a:xfrm>
            <a:off x="3534870" y="4725270"/>
            <a:ext cx="914400" cy="38191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</a:t>
            </a:r>
            <a:endParaRPr lang="en-US" sz="1400" b="1" u="sng" dirty="0">
              <a:solidFill>
                <a:sysClr val="windowText" lastClr="00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A70C214-4408-892D-FF1D-36AB1E06D31A}"/>
              </a:ext>
            </a:extLst>
          </p:cNvPr>
          <p:cNvSpPr/>
          <p:nvPr/>
        </p:nvSpPr>
        <p:spPr>
          <a:xfrm>
            <a:off x="6985139" y="4758817"/>
            <a:ext cx="914400" cy="3955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u="sng" dirty="0">
                <a:solidFill>
                  <a:schemeClr val="tx1"/>
                </a:solidFill>
              </a:rPr>
              <a:t>YES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C49550B-BC72-8AB6-187F-D0D5F14D1609}"/>
              </a:ext>
            </a:extLst>
          </p:cNvPr>
          <p:cNvCxnSpPr>
            <a:cxnSpLocks/>
          </p:cNvCxnSpPr>
          <p:nvPr/>
        </p:nvCxnSpPr>
        <p:spPr>
          <a:xfrm flipH="1">
            <a:off x="7685006" y="905979"/>
            <a:ext cx="1735860" cy="14317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75FC9E-7505-7642-10DE-68C3591E3E82}"/>
              </a:ext>
            </a:extLst>
          </p:cNvPr>
          <p:cNvCxnSpPr>
            <a:cxnSpLocks/>
          </p:cNvCxnSpPr>
          <p:nvPr/>
        </p:nvCxnSpPr>
        <p:spPr>
          <a:xfrm>
            <a:off x="2084318" y="842515"/>
            <a:ext cx="1663194" cy="14110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3B1216A-6113-3A38-629A-F9DD3BFFB37E}"/>
              </a:ext>
            </a:extLst>
          </p:cNvPr>
          <p:cNvSpPr/>
          <p:nvPr/>
        </p:nvSpPr>
        <p:spPr>
          <a:xfrm>
            <a:off x="6376883" y="5435215"/>
            <a:ext cx="2616245" cy="12023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u="sng" dirty="0">
                <a:solidFill>
                  <a:schemeClr val="tx1"/>
                </a:solidFill>
              </a:rPr>
              <a:t>Add</a:t>
            </a:r>
            <a:r>
              <a:rPr lang="en-US" sz="1000" dirty="0">
                <a:solidFill>
                  <a:schemeClr val="tx1"/>
                </a:solidFill>
              </a:rPr>
              <a:t> investment to the current account </a:t>
            </a:r>
            <a:r>
              <a:rPr lang="en-US" sz="1000" b="1" u="sng" dirty="0">
                <a:solidFill>
                  <a:srgbClr val="C00000"/>
                </a:solidFill>
              </a:rPr>
              <a:t>type</a:t>
            </a:r>
            <a:r>
              <a:rPr lang="en-US" sz="1000" dirty="0">
                <a:solidFill>
                  <a:schemeClr val="tx1"/>
                </a:solidFill>
              </a:rPr>
              <a:t> using the right side of the KCD workflow (</a:t>
            </a:r>
            <a:r>
              <a:rPr lang="en-US" sz="1000">
                <a:solidFill>
                  <a:schemeClr val="tx1"/>
                </a:solidFill>
              </a:rPr>
              <a:t>reduced documentation) for </a:t>
            </a:r>
            <a:r>
              <a:rPr lang="en-US" sz="1000" dirty="0">
                <a:solidFill>
                  <a:schemeClr val="tx1"/>
                </a:solidFill>
              </a:rPr>
              <a:t>guidance.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Ie.- Account type: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Investment 1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Investment 2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Investment 3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4E4C6E-2B46-A962-6148-DB7016FEA426}"/>
              </a:ext>
            </a:extLst>
          </p:cNvPr>
          <p:cNvSpPr/>
          <p:nvPr/>
        </p:nvSpPr>
        <p:spPr>
          <a:xfrm>
            <a:off x="1914051" y="5522037"/>
            <a:ext cx="2003727" cy="10512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u="sng" dirty="0">
                <a:solidFill>
                  <a:schemeClr val="tx1"/>
                </a:solidFill>
              </a:rPr>
              <a:t>Create</a:t>
            </a:r>
            <a:r>
              <a:rPr lang="en-US" sz="1100" dirty="0">
                <a:solidFill>
                  <a:schemeClr val="tx1"/>
                </a:solidFill>
              </a:rPr>
              <a:t> new account </a:t>
            </a:r>
            <a:r>
              <a:rPr lang="en-US" sz="1100" b="1" u="sng" dirty="0">
                <a:solidFill>
                  <a:srgbClr val="C00000"/>
                </a:solidFill>
              </a:rPr>
              <a:t>type</a:t>
            </a:r>
            <a:r>
              <a:rPr lang="en-US" sz="1100" u="sng" dirty="0">
                <a:solidFill>
                  <a:schemeClr val="tx1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using the left side of the KCD workflow for guidance</a:t>
            </a:r>
            <a:r>
              <a:rPr lang="en-US" sz="900" dirty="0">
                <a:solidFill>
                  <a:schemeClr val="tx1"/>
                </a:solidFill>
              </a:rPr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Ie. – Account type: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investment</a:t>
            </a:r>
          </a:p>
        </p:txBody>
      </p: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F5497999-A1E5-50E4-9C96-40C871BDEC23}"/>
              </a:ext>
            </a:extLst>
          </p:cNvPr>
          <p:cNvSpPr/>
          <p:nvPr/>
        </p:nvSpPr>
        <p:spPr>
          <a:xfrm>
            <a:off x="284524" y="3207319"/>
            <a:ext cx="2473056" cy="1749286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>
                <a:solidFill>
                  <a:sysClr val="windowText" lastClr="000000"/>
                </a:solidFill>
              </a:rPr>
              <a:t>Every time a new account </a:t>
            </a:r>
            <a:r>
              <a:rPr lang="en-US" sz="1200" b="1" i="1" u="sng" dirty="0">
                <a:solidFill>
                  <a:srgbClr val="C00000"/>
                </a:solidFill>
              </a:rPr>
              <a:t>type</a:t>
            </a:r>
            <a:r>
              <a:rPr lang="en-US" sz="1200" i="1" dirty="0">
                <a:solidFill>
                  <a:sysClr val="windowText" lastClr="000000"/>
                </a:solidFill>
              </a:rPr>
              <a:t> is created, it requires a complete </a:t>
            </a:r>
            <a:r>
              <a:rPr lang="en-US" sz="1200" i="1" dirty="0" err="1">
                <a:solidFill>
                  <a:sysClr val="windowText" lastClr="000000"/>
                </a:solidFill>
              </a:rPr>
              <a:t>RegBI</a:t>
            </a:r>
            <a:r>
              <a:rPr lang="en-US" sz="1200" i="1" dirty="0">
                <a:solidFill>
                  <a:sysClr val="windowText" lastClr="000000"/>
                </a:solidFill>
              </a:rPr>
              <a:t> NAF and then follow update requirements,  WSP’s and 3yr guidelines</a:t>
            </a:r>
            <a:r>
              <a:rPr lang="en-US" sz="1000" dirty="0">
                <a:solidFill>
                  <a:sysClr val="windowText" lastClr="000000"/>
                </a:solidFill>
              </a:rPr>
              <a:t>.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49C0623-6D37-AE5E-83AF-0E84694B9402}"/>
              </a:ext>
            </a:extLst>
          </p:cNvPr>
          <p:cNvCxnSpPr>
            <a:cxnSpLocks/>
          </p:cNvCxnSpPr>
          <p:nvPr/>
        </p:nvCxnSpPr>
        <p:spPr>
          <a:xfrm flipH="1">
            <a:off x="4491611" y="4657126"/>
            <a:ext cx="950462" cy="249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45C601D-82A2-F155-8B59-4A033CD1B1C5}"/>
              </a:ext>
            </a:extLst>
          </p:cNvPr>
          <p:cNvCxnSpPr>
            <a:cxnSpLocks/>
          </p:cNvCxnSpPr>
          <p:nvPr/>
        </p:nvCxnSpPr>
        <p:spPr>
          <a:xfrm>
            <a:off x="5750208" y="4665453"/>
            <a:ext cx="1230215" cy="2331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436FEF3-F894-95E8-719B-6EACB1A797AA}"/>
              </a:ext>
            </a:extLst>
          </p:cNvPr>
          <p:cNvCxnSpPr>
            <a:cxnSpLocks/>
          </p:cNvCxnSpPr>
          <p:nvPr/>
        </p:nvCxnSpPr>
        <p:spPr>
          <a:xfrm>
            <a:off x="3747512" y="5064735"/>
            <a:ext cx="0" cy="4220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548A449-1E3E-C8EE-2E43-EB858AEB8823}"/>
              </a:ext>
            </a:extLst>
          </p:cNvPr>
          <p:cNvCxnSpPr>
            <a:cxnSpLocks/>
          </p:cNvCxnSpPr>
          <p:nvPr/>
        </p:nvCxnSpPr>
        <p:spPr>
          <a:xfrm>
            <a:off x="7685005" y="5107180"/>
            <a:ext cx="0" cy="2808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4190E2C-97C2-BA7A-40AB-E1625185C38A}"/>
              </a:ext>
            </a:extLst>
          </p:cNvPr>
          <p:cNvSpPr/>
          <p:nvPr/>
        </p:nvSpPr>
        <p:spPr>
          <a:xfrm>
            <a:off x="3658125" y="4232133"/>
            <a:ext cx="3879186" cy="4114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i="1" dirty="0">
                <a:solidFill>
                  <a:schemeClr val="tx1"/>
                </a:solidFill>
              </a:rPr>
              <a:t>Does the correct account type currently exist?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9E0732E-729E-54DC-C7EC-C7B71CE862E0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5597718" y="4057812"/>
            <a:ext cx="0" cy="1743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67BC1E96-DB2D-2280-7F83-2BF980714279}"/>
              </a:ext>
            </a:extLst>
          </p:cNvPr>
          <p:cNvSpPr txBox="1"/>
          <p:nvPr/>
        </p:nvSpPr>
        <p:spPr>
          <a:xfrm>
            <a:off x="4471670" y="177018"/>
            <a:ext cx="2325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/>
              <a:t>How is the account to be registered?</a:t>
            </a:r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4C9CA73C-646F-0C9D-9007-385EE5E1F980}"/>
              </a:ext>
            </a:extLst>
          </p:cNvPr>
          <p:cNvSpPr/>
          <p:nvPr/>
        </p:nvSpPr>
        <p:spPr>
          <a:xfrm>
            <a:off x="3238225" y="138463"/>
            <a:ext cx="4748917" cy="1069449"/>
          </a:xfrm>
          <a:prstGeom prst="downArrow">
            <a:avLst>
              <a:gd name="adj1" fmla="val 50000"/>
              <a:gd name="adj2" fmla="val 6099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727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375</Words>
  <Application>Microsoft Office PowerPoint</Application>
  <PresentationFormat>Widescreen</PresentationFormat>
  <Paragraphs>81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How to Structure Accounts and investments in Smartoffice  09/24/25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 Rivera</dc:creator>
  <cp:lastModifiedBy>Rob Rivera</cp:lastModifiedBy>
  <cp:revision>23</cp:revision>
  <cp:lastPrinted>2025-05-20T13:43:11Z</cp:lastPrinted>
  <dcterms:created xsi:type="dcterms:W3CDTF">2025-05-01T20:39:10Z</dcterms:created>
  <dcterms:modified xsi:type="dcterms:W3CDTF">2025-09-29T18:33:01Z</dcterms:modified>
</cp:coreProperties>
</file>