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i Berger" initials="VB" lastIdx="4" clrIdx="0">
    <p:extLst>
      <p:ext uri="{19B8F6BF-5375-455C-9EA6-DF929625EA0E}">
        <p15:presenceInfo xmlns:p15="http://schemas.microsoft.com/office/powerpoint/2012/main" userId="c705c566ead8621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5E0"/>
    <a:srgbClr val="92B1D6"/>
    <a:srgbClr val="7CA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1" d="100"/>
          <a:sy n="81" d="100"/>
        </p:scale>
        <p:origin x="7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1EE59-3513-4758-A1FB-E6A8B2C0DCB9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A4C04-52BF-4C43-BC6C-45594826B9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073" y="148453"/>
            <a:ext cx="6781800" cy="505725"/>
          </a:xfrm>
        </p:spPr>
        <p:txBody>
          <a:bodyPr>
            <a:noAutofit/>
          </a:bodyPr>
          <a:lstStyle/>
          <a:p>
            <a:r>
              <a:rPr lang="en-US" sz="2400" b="1" u="sng" dirty="0"/>
              <a:t>Work Flow Process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171631-54BE-4DD0-918A-027BCC146408}"/>
              </a:ext>
            </a:extLst>
          </p:cNvPr>
          <p:cNvSpPr/>
          <p:nvPr/>
        </p:nvSpPr>
        <p:spPr>
          <a:xfrm>
            <a:off x="3479216" y="725300"/>
            <a:ext cx="1998670" cy="689381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Situational Worksheet (SW)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9C9BE9-A27B-4F35-BF4E-708835770122}"/>
              </a:ext>
            </a:extLst>
          </p:cNvPr>
          <p:cNvSpPr/>
          <p:nvPr/>
        </p:nvSpPr>
        <p:spPr>
          <a:xfrm>
            <a:off x="1417330" y="773299"/>
            <a:ext cx="1106928" cy="844806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New Client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EAF22D-5413-4489-A270-8BB02D86184D}"/>
              </a:ext>
            </a:extLst>
          </p:cNvPr>
          <p:cNvSpPr/>
          <p:nvPr/>
        </p:nvSpPr>
        <p:spPr>
          <a:xfrm>
            <a:off x="6038812" y="750184"/>
            <a:ext cx="1106928" cy="760348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Existing Client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487C73B-69FE-452C-A17F-5EE899D03613}"/>
              </a:ext>
            </a:extLst>
          </p:cNvPr>
          <p:cNvSpPr/>
          <p:nvPr/>
        </p:nvSpPr>
        <p:spPr>
          <a:xfrm>
            <a:off x="6046506" y="2026798"/>
            <a:ext cx="1077282" cy="1337724"/>
          </a:xfrm>
          <a:prstGeom prst="roundRect">
            <a:avLst>
              <a:gd name="adj" fmla="val 15770"/>
            </a:avLst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Proper Account Type &amp; Existing Account?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8838148-0114-4CC0-BF08-C797AAC8425E}"/>
              </a:ext>
            </a:extLst>
          </p:cNvPr>
          <p:cNvSpPr/>
          <p:nvPr/>
        </p:nvSpPr>
        <p:spPr>
          <a:xfrm>
            <a:off x="1436972" y="2105517"/>
            <a:ext cx="1106925" cy="844805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Complete Reg. BI NAF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81D405C-10B7-4F4C-9B19-2A8FD3D6F3BD}"/>
              </a:ext>
            </a:extLst>
          </p:cNvPr>
          <p:cNvSpPr/>
          <p:nvPr/>
        </p:nvSpPr>
        <p:spPr>
          <a:xfrm>
            <a:off x="340790" y="3466229"/>
            <a:ext cx="990601" cy="757468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Brokerage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Set up 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C869739-5F15-47F0-BC7D-C139B6329174}"/>
              </a:ext>
            </a:extLst>
          </p:cNvPr>
          <p:cNvCxnSpPr>
            <a:cxnSpLocks/>
          </p:cNvCxnSpPr>
          <p:nvPr/>
        </p:nvCxnSpPr>
        <p:spPr>
          <a:xfrm>
            <a:off x="1982233" y="1618105"/>
            <a:ext cx="0" cy="426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981D4F14-19AC-4190-8E26-DF4F661808AD}"/>
              </a:ext>
            </a:extLst>
          </p:cNvPr>
          <p:cNvSpPr/>
          <p:nvPr/>
        </p:nvSpPr>
        <p:spPr>
          <a:xfrm>
            <a:off x="3827923" y="5806767"/>
            <a:ext cx="1383335" cy="788151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Transaction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Paperwork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D1862891-8039-4628-8D32-6B96123F599C}"/>
              </a:ext>
            </a:extLst>
          </p:cNvPr>
          <p:cNvSpPr/>
          <p:nvPr/>
        </p:nvSpPr>
        <p:spPr>
          <a:xfrm>
            <a:off x="7679731" y="5562269"/>
            <a:ext cx="1159617" cy="893310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Complete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Reg. BI NAF 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0ECC13B4-DB96-44E3-9FD8-81CB71DC5D06}"/>
              </a:ext>
            </a:extLst>
          </p:cNvPr>
          <p:cNvSpPr/>
          <p:nvPr/>
        </p:nvSpPr>
        <p:spPr>
          <a:xfrm>
            <a:off x="1434800" y="3466229"/>
            <a:ext cx="1106198" cy="757468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Direct</a:t>
            </a:r>
            <a:r>
              <a:rPr lang="en-US" sz="1400" u="sng" dirty="0">
                <a:solidFill>
                  <a:schemeClr val="tx1"/>
                </a:solidFill>
              </a:rPr>
              <a:t>  </a:t>
            </a:r>
            <a:r>
              <a:rPr lang="en-US" sz="1400" dirty="0">
                <a:solidFill>
                  <a:schemeClr val="tx1"/>
                </a:solidFill>
              </a:rPr>
              <a:t>   Set Up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16B72A63-7311-4A42-AEAA-F5AD9E5F26C0}"/>
              </a:ext>
            </a:extLst>
          </p:cNvPr>
          <p:cNvSpPr/>
          <p:nvPr/>
        </p:nvSpPr>
        <p:spPr>
          <a:xfrm>
            <a:off x="2693069" y="3451890"/>
            <a:ext cx="1106198" cy="786145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Alternative Set Up</a:t>
            </a:r>
          </a:p>
        </p:txBody>
      </p:sp>
      <p:cxnSp>
        <p:nvCxnSpPr>
          <p:cNvPr id="118" name="Connector: Elbow 117">
            <a:extLst>
              <a:ext uri="{FF2B5EF4-FFF2-40B4-BE49-F238E27FC236}">
                <a16:creationId xmlns:a16="http://schemas.microsoft.com/office/drawing/2014/main" id="{8767ECF7-93D6-4692-AFF9-80B6A0C831B9}"/>
              </a:ext>
            </a:extLst>
          </p:cNvPr>
          <p:cNvCxnSpPr>
            <a:cxnSpLocks/>
            <a:endCxn id="116" idx="0"/>
          </p:cNvCxnSpPr>
          <p:nvPr/>
        </p:nvCxnSpPr>
        <p:spPr>
          <a:xfrm>
            <a:off x="1946180" y="3128047"/>
            <a:ext cx="1299988" cy="32384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0B6B07C2-F1C6-4ABF-8056-3D4D20C6888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82317" y="3128047"/>
            <a:ext cx="1232082" cy="312904"/>
          </a:xfrm>
          <a:prstGeom prst="bentConnector3">
            <a:avLst>
              <a:gd name="adj1" fmla="val 997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65D11FD3-B76A-4D56-8E54-754E4F64531E}"/>
              </a:ext>
            </a:extLst>
          </p:cNvPr>
          <p:cNvCxnSpPr>
            <a:cxnSpLocks/>
          </p:cNvCxnSpPr>
          <p:nvPr/>
        </p:nvCxnSpPr>
        <p:spPr>
          <a:xfrm>
            <a:off x="8191298" y="5189728"/>
            <a:ext cx="0" cy="32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50CB6B0-D0A0-412F-A1B0-658C487F3B0E}"/>
              </a:ext>
            </a:extLst>
          </p:cNvPr>
          <p:cNvCxnSpPr>
            <a:cxnSpLocks/>
            <a:stCxn id="68" idx="1"/>
          </p:cNvCxnSpPr>
          <p:nvPr/>
        </p:nvCxnSpPr>
        <p:spPr>
          <a:xfrm flipH="1" flipV="1">
            <a:off x="7123788" y="3828147"/>
            <a:ext cx="52609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3A89DCA-51F1-4A8F-B429-3CF0571E925D}"/>
              </a:ext>
            </a:extLst>
          </p:cNvPr>
          <p:cNvCxnSpPr>
            <a:cxnSpLocks/>
          </p:cNvCxnSpPr>
          <p:nvPr/>
        </p:nvCxnSpPr>
        <p:spPr>
          <a:xfrm>
            <a:off x="7216975" y="2608476"/>
            <a:ext cx="705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B10FEDE-C64C-4202-B146-F8ED53DB72A2}"/>
              </a:ext>
            </a:extLst>
          </p:cNvPr>
          <p:cNvSpPr/>
          <p:nvPr/>
        </p:nvSpPr>
        <p:spPr>
          <a:xfrm>
            <a:off x="4137873" y="2256486"/>
            <a:ext cx="849835" cy="684879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2826231-E041-439A-BBD6-1FE95B32D9BA}"/>
              </a:ext>
            </a:extLst>
          </p:cNvPr>
          <p:cNvSpPr/>
          <p:nvPr/>
        </p:nvSpPr>
        <p:spPr>
          <a:xfrm>
            <a:off x="6039565" y="3597492"/>
            <a:ext cx="1059085" cy="540832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F85E504F-201D-4A2F-B3FB-A1362AC066D9}"/>
              </a:ext>
            </a:extLst>
          </p:cNvPr>
          <p:cNvSpPr/>
          <p:nvPr/>
        </p:nvSpPr>
        <p:spPr>
          <a:xfrm>
            <a:off x="6008571" y="4628598"/>
            <a:ext cx="1077283" cy="1161774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Vendor Paperwork</a:t>
            </a: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B5C5EDAB-4B94-431B-BEA7-0E642DEC4884}"/>
              </a:ext>
            </a:extLst>
          </p:cNvPr>
          <p:cNvCxnSpPr>
            <a:cxnSpLocks/>
          </p:cNvCxnSpPr>
          <p:nvPr/>
        </p:nvCxnSpPr>
        <p:spPr>
          <a:xfrm flipH="1">
            <a:off x="5490536" y="5056098"/>
            <a:ext cx="4102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3B318103-1425-4AB2-85B0-F8F80DB98E4A}"/>
              </a:ext>
            </a:extLst>
          </p:cNvPr>
          <p:cNvSpPr/>
          <p:nvPr/>
        </p:nvSpPr>
        <p:spPr>
          <a:xfrm>
            <a:off x="1425980" y="4595585"/>
            <a:ext cx="1112507" cy="1300806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Vendor Paperwork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5ED12AB-B0EE-445E-A58A-8113D023D46D}"/>
              </a:ext>
            </a:extLst>
          </p:cNvPr>
          <p:cNvCxnSpPr>
            <a:cxnSpLocks/>
          </p:cNvCxnSpPr>
          <p:nvPr/>
        </p:nvCxnSpPr>
        <p:spPr>
          <a:xfrm>
            <a:off x="2572654" y="5209485"/>
            <a:ext cx="780146" cy="11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17B763F4-3BB2-4AEE-9484-E28ADEDFCAFC}"/>
              </a:ext>
            </a:extLst>
          </p:cNvPr>
          <p:cNvCxnSpPr>
            <a:cxnSpLocks/>
          </p:cNvCxnSpPr>
          <p:nvPr/>
        </p:nvCxnSpPr>
        <p:spPr>
          <a:xfrm flipH="1" flipV="1">
            <a:off x="2572654" y="2557969"/>
            <a:ext cx="1307424" cy="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D723CA-6F70-4C87-85B1-25CD7076AA7B}"/>
              </a:ext>
            </a:extLst>
          </p:cNvPr>
          <p:cNvCxnSpPr>
            <a:cxnSpLocks/>
            <a:stCxn id="113" idx="2"/>
          </p:cNvCxnSpPr>
          <p:nvPr/>
        </p:nvCxnSpPr>
        <p:spPr>
          <a:xfrm>
            <a:off x="1987899" y="4223697"/>
            <a:ext cx="12808" cy="329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E0FED67-CA0E-48E0-A0E9-F7CA008FEFCD}"/>
              </a:ext>
            </a:extLst>
          </p:cNvPr>
          <p:cNvCxnSpPr>
            <a:cxnSpLocks/>
          </p:cNvCxnSpPr>
          <p:nvPr/>
        </p:nvCxnSpPr>
        <p:spPr>
          <a:xfrm>
            <a:off x="748867" y="4331388"/>
            <a:ext cx="451205" cy="717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E12E690-BFB1-4C0B-BEEF-0BE7B8B5637A}"/>
              </a:ext>
            </a:extLst>
          </p:cNvPr>
          <p:cNvCxnSpPr>
            <a:cxnSpLocks/>
          </p:cNvCxnSpPr>
          <p:nvPr/>
        </p:nvCxnSpPr>
        <p:spPr>
          <a:xfrm flipH="1">
            <a:off x="2572654" y="4268773"/>
            <a:ext cx="674874" cy="781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F3EB471-E005-490B-8B76-A5762ED42638}"/>
              </a:ext>
            </a:extLst>
          </p:cNvPr>
          <p:cNvCxnSpPr>
            <a:cxnSpLocks/>
          </p:cNvCxnSpPr>
          <p:nvPr/>
        </p:nvCxnSpPr>
        <p:spPr>
          <a:xfrm>
            <a:off x="5542406" y="1069991"/>
            <a:ext cx="431886" cy="9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25F6113-7672-49D1-A3E2-929FCB6F724E}"/>
              </a:ext>
            </a:extLst>
          </p:cNvPr>
          <p:cNvCxnSpPr>
            <a:cxnSpLocks/>
          </p:cNvCxnSpPr>
          <p:nvPr/>
        </p:nvCxnSpPr>
        <p:spPr>
          <a:xfrm flipH="1">
            <a:off x="2582630" y="1079114"/>
            <a:ext cx="8382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183D746-EC83-44E0-97D9-CEA07593674B}"/>
              </a:ext>
            </a:extLst>
          </p:cNvPr>
          <p:cNvCxnSpPr>
            <a:cxnSpLocks/>
          </p:cNvCxnSpPr>
          <p:nvPr/>
        </p:nvCxnSpPr>
        <p:spPr>
          <a:xfrm>
            <a:off x="6572448" y="4192110"/>
            <a:ext cx="0" cy="276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2E07659-F8CF-4980-8FAF-B0588BDAF7FA}"/>
              </a:ext>
            </a:extLst>
          </p:cNvPr>
          <p:cNvSpPr/>
          <p:nvPr/>
        </p:nvSpPr>
        <p:spPr>
          <a:xfrm>
            <a:off x="7922423" y="4693425"/>
            <a:ext cx="553091" cy="496303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39EF1943-CEAE-4637-B9E1-4D55CAB5B228}"/>
              </a:ext>
            </a:extLst>
          </p:cNvPr>
          <p:cNvSpPr/>
          <p:nvPr/>
        </p:nvSpPr>
        <p:spPr>
          <a:xfrm>
            <a:off x="7649878" y="3327970"/>
            <a:ext cx="1159617" cy="1000355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3 year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Update or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Change in Situation 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58ECBB1-0A3F-4405-87FB-6C8DDB925CF3}"/>
              </a:ext>
            </a:extLst>
          </p:cNvPr>
          <p:cNvCxnSpPr>
            <a:cxnSpLocks/>
          </p:cNvCxnSpPr>
          <p:nvPr/>
        </p:nvCxnSpPr>
        <p:spPr>
          <a:xfrm>
            <a:off x="6619743" y="1539021"/>
            <a:ext cx="1" cy="459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31905EEE-8C86-486F-808B-DFD1FC9C46C7}"/>
              </a:ext>
            </a:extLst>
          </p:cNvPr>
          <p:cNvCxnSpPr>
            <a:cxnSpLocks/>
            <a:stCxn id="68" idx="2"/>
          </p:cNvCxnSpPr>
          <p:nvPr/>
        </p:nvCxnSpPr>
        <p:spPr>
          <a:xfrm flipH="1">
            <a:off x="8216087" y="4328325"/>
            <a:ext cx="13600" cy="331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4759919-BEC4-4B27-A1F8-C259C16FC86D}"/>
              </a:ext>
            </a:extLst>
          </p:cNvPr>
          <p:cNvSpPr/>
          <p:nvPr/>
        </p:nvSpPr>
        <p:spPr>
          <a:xfrm>
            <a:off x="7953139" y="2355211"/>
            <a:ext cx="553094" cy="442001"/>
          </a:xfrm>
          <a:prstGeom prst="roundRect">
            <a:avLst/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91F1603-8BCE-47A4-A2ED-ADF3E857438B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219648" y="2831050"/>
            <a:ext cx="10039" cy="496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39AB56E2-988A-407C-AA9A-C148DD0A6FD5}"/>
              </a:ext>
            </a:extLst>
          </p:cNvPr>
          <p:cNvCxnSpPr>
            <a:cxnSpLocks/>
          </p:cNvCxnSpPr>
          <p:nvPr/>
        </p:nvCxnSpPr>
        <p:spPr>
          <a:xfrm rot="16200000" flipV="1">
            <a:off x="6876192" y="5258608"/>
            <a:ext cx="842983" cy="423882"/>
          </a:xfrm>
          <a:prstGeom prst="bentConnector3">
            <a:avLst>
              <a:gd name="adj1" fmla="val 9844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9689C4C4-825F-4513-A15F-CDFE5FA85CFB}"/>
              </a:ext>
            </a:extLst>
          </p:cNvPr>
          <p:cNvSpPr/>
          <p:nvPr/>
        </p:nvSpPr>
        <p:spPr>
          <a:xfrm>
            <a:off x="3565307" y="4553224"/>
            <a:ext cx="1808004" cy="938355"/>
          </a:xfrm>
          <a:prstGeom prst="roundRect">
            <a:avLst>
              <a:gd name="adj" fmla="val 12784"/>
            </a:avLst>
          </a:prstGeom>
          <a:solidFill>
            <a:srgbClr val="AEC5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Go to “Documents Required” and review forms needed per set up type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4103EE7-3104-4A04-8872-396A37F3AD15}"/>
              </a:ext>
            </a:extLst>
          </p:cNvPr>
          <p:cNvCxnSpPr>
            <a:cxnSpLocks/>
          </p:cNvCxnSpPr>
          <p:nvPr/>
        </p:nvCxnSpPr>
        <p:spPr>
          <a:xfrm>
            <a:off x="4428904" y="5470550"/>
            <a:ext cx="10494" cy="332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37E55CD-09F6-468B-8598-311065CF463D}"/>
              </a:ext>
            </a:extLst>
          </p:cNvPr>
          <p:cNvCxnSpPr>
            <a:cxnSpLocks/>
          </p:cNvCxnSpPr>
          <p:nvPr/>
        </p:nvCxnSpPr>
        <p:spPr>
          <a:xfrm flipH="1" flipV="1">
            <a:off x="5026777" y="2598926"/>
            <a:ext cx="927519" cy="9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60FC65-F23A-41EA-80D2-6FDF24E05371}"/>
              </a:ext>
            </a:extLst>
          </p:cNvPr>
          <p:cNvCxnSpPr/>
          <p:nvPr/>
        </p:nvCxnSpPr>
        <p:spPr>
          <a:xfrm>
            <a:off x="7496477" y="5892041"/>
            <a:ext cx="1534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F1BD478-BE99-4B91-BAA0-048EC93601F4}"/>
              </a:ext>
            </a:extLst>
          </p:cNvPr>
          <p:cNvCxnSpPr>
            <a:cxnSpLocks/>
            <a:stCxn id="27" idx="2"/>
            <a:endCxn id="113" idx="0"/>
          </p:cNvCxnSpPr>
          <p:nvPr/>
        </p:nvCxnSpPr>
        <p:spPr>
          <a:xfrm flipH="1">
            <a:off x="1987899" y="2950322"/>
            <a:ext cx="2536" cy="515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71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Work Flow Process</vt:lpstr>
    </vt:vector>
  </TitlesOfParts>
  <Company>KCD Financial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KCD Financial</dc:creator>
  <cp:lastModifiedBy>Tina Martin</cp:lastModifiedBy>
  <cp:revision>67</cp:revision>
  <cp:lastPrinted>2021-08-31T15:55:23Z</cp:lastPrinted>
  <dcterms:created xsi:type="dcterms:W3CDTF">2011-09-28T14:52:41Z</dcterms:created>
  <dcterms:modified xsi:type="dcterms:W3CDTF">2021-08-31T16:04:14Z</dcterms:modified>
</cp:coreProperties>
</file>